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3" r:id="rId5"/>
    <p:sldId id="2438" r:id="rId6"/>
    <p:sldId id="2449" r:id="rId7"/>
    <p:sldId id="2456" r:id="rId8"/>
    <p:sldId id="2455" r:id="rId9"/>
    <p:sldId id="2457" r:id="rId10"/>
    <p:sldId id="2458" r:id="rId11"/>
    <p:sldId id="2445" r:id="rId12"/>
    <p:sldId id="2451" r:id="rId13"/>
    <p:sldId id="2453" r:id="rId14"/>
    <p:sldId id="2454" r:id="rId15"/>
    <p:sldId id="2450" r:id="rId16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691"/>
    <a:srgbClr val="B8E5EE"/>
    <a:srgbClr val="C2E8F0"/>
    <a:srgbClr val="D5DADD"/>
    <a:srgbClr val="D8A0DF"/>
    <a:srgbClr val="B5CEA8"/>
    <a:srgbClr val="D69D85"/>
    <a:srgbClr val="4EC9B0"/>
    <a:srgbClr val="0D0D0D"/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84959" autoAdjust="0"/>
  </p:normalViewPr>
  <p:slideViewPr>
    <p:cSldViewPr snapToGrid="0">
      <p:cViewPr varScale="1">
        <p:scale>
          <a:sx n="176" d="100"/>
          <a:sy n="176" d="100"/>
        </p:scale>
        <p:origin x="125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1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B9BBF0-D29D-4DA0-AFD3-06422FBA3132}" type="datetime1">
              <a:rPr lang="hu-HU" smtClean="0"/>
              <a:t>2021. 01. 04.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CAA14C-B74D-47C9-813B-F52B2515C98D}" type="datetime1">
              <a:rPr lang="hu-HU" noProof="0" smtClean="0"/>
              <a:t>2021. 01. 04.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0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124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1540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9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276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45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944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471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197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60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7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lap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ép helyőrzője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71013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4" name="Csoport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1" y="1374280"/>
            <a:ext cx="7324427" cy="3883523"/>
            <a:chOff x="252031" y="-22763"/>
            <a:chExt cx="7324426" cy="7269964"/>
          </a:xfrm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Szerkesztéshez kattintson ide </a:t>
            </a:r>
            <a:br>
              <a:rPr lang="hu-HU" noProof="0"/>
            </a:br>
            <a:r>
              <a:rPr lang="hu-HU" noProof="0"/>
              <a:t>Mintacím stílusa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1372" y="3838631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2" y="451189"/>
            <a:ext cx="5276607" cy="5768636"/>
            <a:chOff x="883522" y="408327"/>
            <a:chExt cx="5276606" cy="5768636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pic>
          <p:nvPicPr>
            <p:cNvPr id="17" name="Ábr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8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7" y="4127459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594" lvl="0" indent="-228594" algn="ctr" rtl="0"/>
            <a:r>
              <a:rPr lang="hu-HU" noProof="0"/>
              <a:t>MINTASZÖVEG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6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6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6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4" y="447793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1" y="1431590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hu-HU" noProof="0"/>
              <a:t>Mintaszöveg szerkesztése</a:t>
            </a:r>
          </a:p>
          <a:p>
            <a:pPr lvl="1" rtl="0">
              <a:lnSpc>
                <a:spcPct val="150000"/>
              </a:lnSpc>
            </a:pPr>
            <a:r>
              <a:rPr lang="hu-HU" noProof="0"/>
              <a:t>Második szint</a:t>
            </a:r>
          </a:p>
          <a:p>
            <a:pPr lvl="2" rtl="0">
              <a:lnSpc>
                <a:spcPct val="150000"/>
              </a:lnSpc>
            </a:pPr>
            <a:r>
              <a:rPr lang="hu-HU" noProof="0"/>
              <a:t>Harmadik szint</a:t>
            </a:r>
          </a:p>
          <a:p>
            <a:pPr lvl="3" rtl="0">
              <a:lnSpc>
                <a:spcPct val="150000"/>
              </a:lnSpc>
            </a:pPr>
            <a:r>
              <a:rPr lang="hu-HU" noProof="0"/>
              <a:t>Negyedik szint</a:t>
            </a:r>
          </a:p>
          <a:p>
            <a:pPr lvl="4" rtl="0">
              <a:lnSpc>
                <a:spcPct val="150000"/>
              </a:lnSpc>
            </a:pPr>
            <a:r>
              <a:rPr lang="hu-HU" noProof="0"/>
              <a:t>Ötödik szint</a:t>
            </a:r>
          </a:p>
        </p:txBody>
      </p:sp>
      <p:sp>
        <p:nvSpPr>
          <p:cNvPr id="19" name="Tartalom helye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3" y="1431590"/>
            <a:ext cx="3467107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hu-HU" noProof="0"/>
              <a:t>Mintaszöveg szerkesztése</a:t>
            </a:r>
          </a:p>
          <a:p>
            <a:pPr lvl="1" rtl="0">
              <a:lnSpc>
                <a:spcPct val="150000"/>
              </a:lnSpc>
            </a:pPr>
            <a:r>
              <a:rPr lang="hu-HU" noProof="0"/>
              <a:t>Második szint</a:t>
            </a:r>
          </a:p>
          <a:p>
            <a:pPr lvl="2" rtl="0">
              <a:lnSpc>
                <a:spcPct val="150000"/>
              </a:lnSpc>
            </a:pPr>
            <a:r>
              <a:rPr lang="hu-HU" noProof="0"/>
              <a:t>Harmadik szint</a:t>
            </a:r>
          </a:p>
          <a:p>
            <a:pPr lvl="3" rtl="0">
              <a:lnSpc>
                <a:spcPct val="150000"/>
              </a:lnSpc>
            </a:pPr>
            <a:r>
              <a:rPr lang="hu-HU" noProof="0"/>
              <a:t>Negyedik szint</a:t>
            </a:r>
          </a:p>
          <a:p>
            <a:pPr lvl="4" rtl="0">
              <a:lnSpc>
                <a:spcPct val="150000"/>
              </a:lnSpc>
            </a:pPr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4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4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6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6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6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4" y="447793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 helye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8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594" lvl="0" indent="-228594" algn="ctr" rtl="0"/>
            <a:r>
              <a:rPr lang="hu-HU" noProof="0"/>
              <a:t>Mintaszöveg szerkesztése</a:t>
            </a:r>
          </a:p>
        </p:txBody>
      </p:sp>
      <p:sp>
        <p:nvSpPr>
          <p:cNvPr id="15" name="Tartalom helye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3" y="2108201"/>
            <a:ext cx="3464723" cy="3684588"/>
          </a:xfrm>
        </p:spPr>
        <p:txBody>
          <a:bodyPr vert="horz" lIns="91440" tIns="45720" rIns="91440" bIns="45720" rtlCol="0">
            <a:normAutofit/>
          </a:bodyPr>
          <a:lstStyle>
            <a:lvl1pPr marL="228594" indent="-228594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594" lvl="0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Mintaszöveg szerkesztése</a:t>
            </a:r>
          </a:p>
          <a:p>
            <a:pPr marL="228594" lvl="1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Második szint</a:t>
            </a:r>
          </a:p>
          <a:p>
            <a:pPr marL="228594" lvl="2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Harmadik szint</a:t>
            </a:r>
          </a:p>
          <a:p>
            <a:pPr marL="228594" lvl="3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Negyedik szint</a:t>
            </a:r>
          </a:p>
          <a:p>
            <a:pPr marL="228594" lvl="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9" y="587833"/>
            <a:ext cx="5326023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2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3" y="435128"/>
            <a:ext cx="5134751" cy="6215741"/>
            <a:chOff x="252031" y="391887"/>
            <a:chExt cx="7433283" cy="6215741"/>
          </a:xfrm>
        </p:grpSpPr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3" y="2546855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3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ép helyőrzője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64232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6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7" y="365125"/>
            <a:ext cx="4114801" cy="58118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pic>
        <p:nvPicPr>
          <p:cNvPr id="11" name="Ábra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9" y="1088572"/>
            <a:ext cx="4572000" cy="4572000"/>
          </a:xfrm>
          <a:prstGeom prst="rect">
            <a:avLst/>
          </a:prstGeom>
        </p:spPr>
      </p:pic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választó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ép helyőrzője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2" name="Csoport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3" y="408327"/>
            <a:ext cx="5276607" cy="5768636"/>
            <a:chOff x="883522" y="408327"/>
            <a:chExt cx="5276606" cy="5768636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pic>
          <p:nvPicPr>
            <p:cNvPr id="15" name="Ábra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16" name="Cím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3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3886244"/>
            <a:ext cx="4351911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választó 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ép helyőrzője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71013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4" name="Csoport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2" y="451189"/>
            <a:ext cx="5276607" cy="5768636"/>
            <a:chOff x="883522" y="408327"/>
            <a:chExt cx="5276606" cy="5768636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pic>
          <p:nvPicPr>
            <p:cNvPr id="17" name="Ábr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8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22" name="Szöveg helye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5" y="4127459"/>
            <a:ext cx="4351911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6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4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4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Tartalom helye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6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16" name="Kép helyőrzője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59085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6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1" y="391887"/>
            <a:ext cx="7075715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3" y="54430"/>
            <a:ext cx="1238279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3" name="Kép helyőrzője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97485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6" y="2546855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946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rtalom helye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2" y="470641"/>
            <a:ext cx="5220309" cy="591671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grpSp>
        <p:nvGrpSpPr>
          <p:cNvPr id="5" name="Csoport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3" y="435128"/>
            <a:ext cx="5134751" cy="6215741"/>
            <a:chOff x="252031" y="391887"/>
            <a:chExt cx="7433283" cy="6215741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23" name="Téglalap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25" name="Téglalap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6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KATTINTSON IDE A MINTASZÖVEG SZERKESZTÉSÉHEZ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5" y="1737564"/>
            <a:ext cx="4197803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gy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őrzőj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1" y="1374280"/>
            <a:ext cx="7324427" cy="3883523"/>
            <a:chOff x="252031" y="-22763"/>
            <a:chExt cx="7324426" cy="7269964"/>
          </a:xfrm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sz="1800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Szerkesztéshez kattintson ide </a:t>
            </a:r>
            <a:br>
              <a:rPr lang="hu-HU" noProof="0"/>
            </a:br>
            <a:r>
              <a:rPr lang="hu-HU" noProof="0"/>
              <a:t>Mintacím stílusa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1372" y="3838631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9" name="Téglalap: Levágott sarok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>
              <a:solidFill>
                <a:schemeClr val="bg1"/>
              </a:solidFill>
            </a:endParaRPr>
          </a:p>
        </p:txBody>
      </p:sp>
      <p:sp>
        <p:nvSpPr>
          <p:cNvPr id="10" name="Dia számának helye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2" r:id="rId8"/>
    <p:sldLayoutId id="2147483669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p:hf hd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1" y="1374279"/>
            <a:ext cx="7324427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88" y="2414709"/>
            <a:ext cx="6475341" cy="1647588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Játékmotor-specifikus optimalizációs technikák Unityhez</a:t>
            </a:r>
          </a:p>
        </p:txBody>
      </p:sp>
    </p:spTree>
    <p:extLst>
      <p:ext uri="{BB962C8B-B14F-4D97-AF65-F5344CB8AC3E}">
        <p14:creationId xmlns:p14="http://schemas.microsoft.com/office/powerpoint/2010/main" val="220303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9998" y="502214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E5C3F87E-61C4-4807-9256-590BA32DE87F}"/>
              </a:ext>
            </a:extLst>
          </p:cNvPr>
          <p:cNvSpPr txBox="1"/>
          <p:nvPr/>
        </p:nvSpPr>
        <p:spPr>
          <a:xfrm>
            <a:off x="2354731" y="1982449"/>
            <a:ext cx="76291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algn="ctr"/>
            <a:r>
              <a:rPr lang="hu-HU" sz="2600" dirty="0"/>
              <a:t>Az optimalizálatlan hierarchia a szerkesztő nézetben lehet jobban áttekinthető, mint az optimalizált.</a:t>
            </a:r>
            <a:br>
              <a:rPr lang="hu-HU" sz="2600" dirty="0"/>
            </a:br>
            <a:r>
              <a:rPr lang="hu-HU" sz="2600" dirty="0"/>
              <a:t>Van a fejlesztés folyamatában egy pont, ahol érdemes váltani? Vagy van rá mód, hogy az </a:t>
            </a:r>
            <a:br>
              <a:rPr lang="hu-HU" sz="2600" dirty="0"/>
            </a:br>
            <a:r>
              <a:rPr lang="hu-HU" sz="2600" dirty="0"/>
              <a:t>áttekinthetőség is megmaradjon, és az optimalizáció is megvalósuljon? Esetleg az áttekinthetőséget</a:t>
            </a:r>
            <a:br>
              <a:rPr lang="hu-HU" sz="2600" dirty="0"/>
            </a:br>
            <a:r>
              <a:rPr lang="hu-HU" sz="2600" dirty="0"/>
              <a:t>más eszközzel kellene biztosítani?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0255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9998" y="502214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E5C3F87E-61C4-4807-9256-590BA32DE87F}"/>
              </a:ext>
            </a:extLst>
          </p:cNvPr>
          <p:cNvSpPr txBox="1"/>
          <p:nvPr/>
        </p:nvSpPr>
        <p:spPr>
          <a:xfrm>
            <a:off x="2354731" y="2736501"/>
            <a:ext cx="7629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2800" dirty="0"/>
              <a:t>Az </a:t>
            </a:r>
            <a:r>
              <a:rPr lang="en-US" sz="2800" dirty="0" err="1"/>
              <a:t>eredmények</a:t>
            </a:r>
            <a:r>
              <a:rPr lang="en-US" sz="2800" dirty="0"/>
              <a:t> </a:t>
            </a:r>
            <a:r>
              <a:rPr lang="en-US" sz="2800" dirty="0" err="1"/>
              <a:t>közül</a:t>
            </a:r>
            <a:r>
              <a:rPr lang="en-US" sz="2800" dirty="0"/>
              <a:t> mi </a:t>
            </a:r>
            <a:r>
              <a:rPr lang="en-US" sz="2800" dirty="0" err="1"/>
              <a:t>az</a:t>
            </a:r>
            <a:r>
              <a:rPr lang="en-US" sz="2800" dirty="0"/>
              <a:t>, </a:t>
            </a:r>
            <a:r>
              <a:rPr lang="en-US" sz="2800" dirty="0" err="1"/>
              <a:t>ami</a:t>
            </a:r>
            <a:r>
              <a:rPr lang="en-US" sz="2800" dirty="0"/>
              <a:t> </a:t>
            </a:r>
            <a:r>
              <a:rPr lang="en-US" sz="2800" dirty="0" err="1"/>
              <a:t>az</a:t>
            </a:r>
            <a:r>
              <a:rPr lang="en-US" sz="2800" dirty="0"/>
              <a:t> ECS </a:t>
            </a:r>
            <a:r>
              <a:rPr lang="en-US" sz="2800" dirty="0" err="1"/>
              <a:t>vagy</a:t>
            </a:r>
            <a:r>
              <a:rPr lang="en-US" sz="2800" dirty="0"/>
              <a:t> a DOTS </a:t>
            </a:r>
            <a:r>
              <a:rPr lang="en-US" sz="2800" dirty="0" err="1"/>
              <a:t>technológiákra</a:t>
            </a:r>
            <a:r>
              <a:rPr lang="en-US" sz="2800" dirty="0"/>
              <a:t> </a:t>
            </a:r>
            <a:r>
              <a:rPr lang="en-US" sz="2800" dirty="0" err="1"/>
              <a:t>épülő</a:t>
            </a:r>
            <a:r>
              <a:rPr lang="en-US" sz="2800" dirty="0"/>
              <a:t> </a:t>
            </a:r>
            <a:r>
              <a:rPr lang="en-US" sz="2800" dirty="0" err="1"/>
              <a:t>játékobjektummodell</a:t>
            </a:r>
            <a:r>
              <a:rPr lang="en-US" sz="2800" dirty="0"/>
              <a:t> </a:t>
            </a:r>
            <a:r>
              <a:rPr lang="en-US" sz="2800" dirty="0" err="1"/>
              <a:t>esetében</a:t>
            </a:r>
            <a:r>
              <a:rPr lang="en-US" sz="2800" dirty="0"/>
              <a:t> is </a:t>
            </a:r>
            <a:r>
              <a:rPr lang="en-US" sz="2800" dirty="0" err="1"/>
              <a:t>érvényes</a:t>
            </a:r>
            <a:r>
              <a:rPr lang="en-US" sz="2800" dirty="0"/>
              <a:t> </a:t>
            </a:r>
            <a:r>
              <a:rPr lang="en-US" sz="2800" dirty="0" err="1"/>
              <a:t>maradna</a:t>
            </a:r>
            <a:r>
              <a:rPr lang="en-US" sz="2800" dirty="0"/>
              <a:t>?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9102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1" y="1374279"/>
            <a:ext cx="7324427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7" y="2280699"/>
            <a:ext cx="6609256" cy="1647588"/>
          </a:xfrm>
        </p:spPr>
        <p:txBody>
          <a:bodyPr rtlCol="0">
            <a:normAutofit/>
          </a:bodyPr>
          <a:lstStyle/>
          <a:p>
            <a:r>
              <a:rPr lang="hu-HU" dirty="0"/>
              <a:t>Köszönöm a</a:t>
            </a:r>
            <a:br>
              <a:rPr lang="hu-HU" dirty="0"/>
            </a:br>
            <a:r>
              <a:rPr lang="hu-HU" dirty="0"/>
              <a:t>Figyelmet!</a:t>
            </a:r>
          </a:p>
        </p:txBody>
      </p:sp>
    </p:spTree>
    <p:extLst>
      <p:ext uri="{BB962C8B-B14F-4D97-AF65-F5344CB8AC3E}">
        <p14:creationId xmlns:p14="http://schemas.microsoft.com/office/powerpoint/2010/main" val="203323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457507" y="4273345"/>
            <a:ext cx="4035412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Motiváció</a:t>
            </a:r>
            <a:endParaRPr lang="hu-HU" sz="3200" b="1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pPr marL="171446" indent="-171446">
              <a:buFont typeface="Arial" panose="020B0604020202020204" pitchFamily="34" charset="0"/>
              <a:buChar char="•"/>
            </a:pPr>
            <a:endParaRPr lang="hu-HU" sz="1200" dirty="0">
              <a:latin typeface="+mj-lt"/>
            </a:endParaRP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294882" y="955902"/>
            <a:ext cx="762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7997" indent="-143996">
              <a:buFont typeface="Arial" panose="020B0604020202020204" pitchFamily="34" charset="0"/>
              <a:buChar char="•"/>
            </a:pPr>
            <a:r>
              <a:rPr lang="hu-HU" sz="2000" dirty="0"/>
              <a:t>A felhasználók elvárásai a teljesítményét illetően egyre nagyobbak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90FB56BD-0E5E-4C45-B0C0-6534F200BC07}"/>
              </a:ext>
            </a:extLst>
          </p:cNvPr>
          <p:cNvSpPr txBox="1"/>
          <p:nvPr/>
        </p:nvSpPr>
        <p:spPr>
          <a:xfrm>
            <a:off x="1294878" y="1760199"/>
            <a:ext cx="7629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7997" indent="-143996">
              <a:buFont typeface="Arial" panose="020B0604020202020204" pitchFamily="34" charset="0"/>
              <a:buChar char="•"/>
            </a:pPr>
            <a:r>
              <a:rPr lang="hu-HU" sz="2000" dirty="0"/>
              <a:t>A fejlesztők gyakran nem tudják, hogy kezeljék a teljesítmény problémákat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FE8E4A5-46D7-499A-9DF0-455C1300CF5F}"/>
              </a:ext>
            </a:extLst>
          </p:cNvPr>
          <p:cNvSpPr txBox="1"/>
          <p:nvPr/>
        </p:nvSpPr>
        <p:spPr>
          <a:xfrm>
            <a:off x="1294879" y="2468085"/>
            <a:ext cx="7629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7997" indent="-143996">
              <a:buFont typeface="Arial" panose="020B0604020202020204" pitchFamily="34" charset="0"/>
              <a:buChar char="•"/>
            </a:pPr>
            <a:r>
              <a:rPr lang="hu-HU" sz="2000" dirty="0"/>
              <a:t>A teljesítmény problémákat nem megelőzik, hanem megfigyelési alapon javítják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C318FED5-CEDC-4323-B465-31CD8BFE10B2}"/>
              </a:ext>
            </a:extLst>
          </p:cNvPr>
          <p:cNvSpPr txBox="1"/>
          <p:nvPr/>
        </p:nvSpPr>
        <p:spPr>
          <a:xfrm>
            <a:off x="1294881" y="1360274"/>
            <a:ext cx="762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7997" indent="-143996">
              <a:buFont typeface="Arial" panose="020B0604020202020204" pitchFamily="34" charset="0"/>
              <a:buChar char="•"/>
            </a:pPr>
            <a:r>
              <a:rPr lang="hu-HU" sz="2000" dirty="0"/>
              <a:t>Nincs ez másképpen játékok esetében sem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2A06314-9C71-42E3-814C-296720AF99C1}"/>
              </a:ext>
            </a:extLst>
          </p:cNvPr>
          <p:cNvSpPr txBox="1"/>
          <p:nvPr/>
        </p:nvSpPr>
        <p:spPr>
          <a:xfrm>
            <a:off x="1294877" y="3175786"/>
            <a:ext cx="762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7997" indent="-143996">
              <a:buFont typeface="Arial" panose="020B0604020202020204" pitchFamily="34" charset="0"/>
              <a:buChar char="•"/>
            </a:pPr>
            <a:r>
              <a:rPr lang="hu-HU" sz="2000" dirty="0"/>
              <a:t>Kellő hátértudás nélkül, spekulációk alapján optimalizálnak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333712" y="4469988"/>
            <a:ext cx="4266964" cy="1926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A teljesítmény célok nyilvántartásának fontossága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FEB0C22-6CDE-41D7-AC36-698279BEB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9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453" y="727299"/>
            <a:ext cx="4889211" cy="5325363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7276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34201" y="4223911"/>
            <a:ext cx="4227259" cy="248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A játékfejlesztés életciklusai és a teljesítmény kapcsolata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432E52B-B488-44ED-B55B-984F386AD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989" y="1218636"/>
            <a:ext cx="5153872" cy="42732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6775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34201" y="4223911"/>
            <a:ext cx="4596662" cy="248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 err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Szkriptoldali</a:t>
            </a: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 teljesítménykritikus Unity komponensek azonosítása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32C56B4-3900-4019-80C9-0DD5AE258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601" y="931098"/>
            <a:ext cx="8028566" cy="875473"/>
          </a:xfrm>
          <a:prstGeom prst="rect">
            <a:avLst/>
          </a:prstGeom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DC6AC8C-4C3B-4A14-B7B5-EE0400C15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156" y="2612073"/>
            <a:ext cx="8028566" cy="706584"/>
          </a:xfrm>
          <a:prstGeom prst="rect">
            <a:avLst/>
          </a:prstGeom>
          <a:effectLst>
            <a:innerShdw blurRad="114300">
              <a:prstClr val="black"/>
            </a:innerShdw>
            <a:reflection blurRad="6350" stA="50000" endA="300" endPos="55500" dist="101600" dir="5400000" sy="-100000" algn="bl" rotWithShape="0"/>
          </a:effectLst>
        </p:spPr>
      </p:pic>
      <p:sp>
        <p:nvSpPr>
          <p:cNvPr id="23" name="Szövegdoboz 38">
            <a:extLst>
              <a:ext uri="{FF2B5EF4-FFF2-40B4-BE49-F238E27FC236}">
                <a16:creationId xmlns:a16="http://schemas.microsoft.com/office/drawing/2014/main" id="{6B1D4050-4033-4D8A-ADFB-30737DBB320D}"/>
              </a:ext>
            </a:extLst>
          </p:cNvPr>
          <p:cNvSpPr txBox="1"/>
          <p:nvPr/>
        </p:nvSpPr>
        <p:spPr>
          <a:xfrm>
            <a:off x="1835812" y="4017211"/>
            <a:ext cx="4553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400" dirty="0" err="1">
                <a:solidFill>
                  <a:srgbClr val="569CD6"/>
                </a:solidFill>
              </a:rPr>
              <a:t>public</a:t>
            </a:r>
            <a:r>
              <a:rPr lang="hu-HU" sz="1400" dirty="0">
                <a:solidFill>
                  <a:srgbClr val="B8D7A3"/>
                </a:solidFill>
              </a:rPr>
              <a:t> </a:t>
            </a:r>
            <a:r>
              <a:rPr lang="hu-HU" sz="1400" dirty="0" err="1">
                <a:solidFill>
                  <a:srgbClr val="569CD6"/>
                </a:solidFill>
              </a:rPr>
              <a:t>class</a:t>
            </a:r>
            <a:r>
              <a:rPr lang="hu-HU" sz="1400" dirty="0"/>
              <a:t> </a:t>
            </a:r>
            <a:r>
              <a:rPr lang="hu-HU" sz="1400" dirty="0" err="1">
                <a:solidFill>
                  <a:srgbClr val="4EC9B0"/>
                </a:solidFill>
              </a:rPr>
              <a:t>EmptyMonoBehaviour</a:t>
            </a:r>
            <a:r>
              <a:rPr lang="hu-HU" sz="1400" dirty="0">
                <a:solidFill>
                  <a:srgbClr val="DCDCAA"/>
                </a:solidFill>
              </a:rPr>
              <a:t> 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hu-HU" sz="1400" dirty="0">
                <a:solidFill>
                  <a:srgbClr val="DCDCAA"/>
                </a:solidFill>
              </a:rPr>
              <a:t> </a:t>
            </a:r>
            <a:r>
              <a:rPr lang="hu-HU" sz="1400" dirty="0">
                <a:solidFill>
                  <a:srgbClr val="4EC9B0"/>
                </a:solidFill>
              </a:rPr>
              <a:t>MonoBehaviour</a:t>
            </a:r>
            <a:r>
              <a:rPr lang="hu-HU" sz="1400" dirty="0">
                <a:solidFill>
                  <a:srgbClr val="DCDCAA"/>
                </a:solidFill>
              </a:rPr>
              <a:t> 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r>
              <a:rPr lang="hu-HU" sz="1400" dirty="0">
                <a:solidFill>
                  <a:srgbClr val="569CD6"/>
                </a:solidFill>
              </a:rPr>
              <a:t>        </a:t>
            </a:r>
            <a:r>
              <a:rPr lang="hu-HU" sz="1400" dirty="0" err="1">
                <a:solidFill>
                  <a:srgbClr val="569CD6"/>
                </a:solidFill>
              </a:rPr>
              <a:t>private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 err="1">
                <a:solidFill>
                  <a:srgbClr val="569CD6"/>
                </a:solidFill>
              </a:rPr>
              <a:t>void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>
                <a:solidFill>
                  <a:schemeClr val="bg1"/>
                </a:solidFill>
              </a:rPr>
              <a:t>Start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() {}</a:t>
            </a:r>
          </a:p>
          <a:p>
            <a:endParaRPr lang="hu-HU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400" dirty="0" err="1">
                <a:solidFill>
                  <a:srgbClr val="569CD6"/>
                </a:solidFill>
              </a:rPr>
              <a:t>private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 err="1">
                <a:solidFill>
                  <a:srgbClr val="569CD6"/>
                </a:solidFill>
              </a:rPr>
              <a:t>void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>
                <a:solidFill>
                  <a:schemeClr val="bg1"/>
                </a:solidFill>
              </a:rPr>
              <a:t>Update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{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// I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do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nothing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yet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 I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waste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hu-HU" sz="1400" dirty="0">
                <a:solidFill>
                  <a:schemeClr val="accent2">
                    <a:lumMod val="75000"/>
                  </a:schemeClr>
                </a:solidFill>
              </a:rPr>
              <a:t> CPU </a:t>
            </a:r>
            <a:r>
              <a:rPr lang="hu-HU" sz="1400" dirty="0" err="1">
                <a:solidFill>
                  <a:schemeClr val="accent2">
                    <a:lumMod val="75000"/>
                  </a:schemeClr>
                </a:solidFill>
              </a:rPr>
              <a:t>time</a:t>
            </a:r>
            <a:endParaRPr lang="hu-HU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}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769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81960" y="4223911"/>
            <a:ext cx="4852347" cy="248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Szakszerű teljesítményanalízis és tesztelés Unityben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0DF02A-0B4A-41A5-A3D3-DCDCCA3B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85" y="4354975"/>
            <a:ext cx="5680184" cy="83675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054CAF-0549-4841-B396-7AAFEB4E1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37" y="698928"/>
            <a:ext cx="5680184" cy="345933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C798F52-12B7-47D1-A63E-F215B5752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70" y="1014075"/>
            <a:ext cx="4520810" cy="120475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04EF3466-B0E4-46CF-B890-4E1C8C883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870" y="2658638"/>
            <a:ext cx="4495880" cy="12705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600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876" y="502216"/>
            <a:ext cx="10638584" cy="57060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hu-HU" dirty="0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6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63529" y="4076703"/>
            <a:ext cx="4889211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4204" y="4223911"/>
            <a:ext cx="4957796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34202" y="4223911"/>
            <a:ext cx="4700105" cy="248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40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Unity specifikus optimalizációs technikák analízise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85E30E7-CA73-48FE-AD39-8BC20B1C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28" y="649703"/>
            <a:ext cx="5268000" cy="345859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E5D6ED2-B1FB-411B-9745-86E1BE306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89" y="4223911"/>
            <a:ext cx="5246504" cy="170347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77B89CF-DC68-41B7-B4C7-C7115FEA4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157" y="927056"/>
            <a:ext cx="4929341" cy="27392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854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1" y="1374279"/>
            <a:ext cx="7324427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120537"/>
            <a:ext cx="6609256" cy="1647588"/>
          </a:xfrm>
        </p:spPr>
        <p:txBody>
          <a:bodyPr rtlCol="0">
            <a:normAutofit/>
          </a:bodyPr>
          <a:lstStyle/>
          <a:p>
            <a:r>
              <a:rPr lang="hu-HU" dirty="0"/>
              <a:t>Kérdések?</a:t>
            </a:r>
          </a:p>
        </p:txBody>
      </p:sp>
    </p:spTree>
    <p:extLst>
      <p:ext uri="{BB962C8B-B14F-4D97-AF65-F5344CB8AC3E}">
        <p14:creationId xmlns:p14="http://schemas.microsoft.com/office/powerpoint/2010/main" val="400549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1" y="1374279"/>
            <a:ext cx="7324427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120537"/>
            <a:ext cx="6609256" cy="1647588"/>
          </a:xfrm>
        </p:spPr>
        <p:txBody>
          <a:bodyPr rtlCol="0">
            <a:normAutofit/>
          </a:bodyPr>
          <a:lstStyle/>
          <a:p>
            <a:r>
              <a:rPr lang="hu-HU" dirty="0"/>
              <a:t>Bírálói Kérdések</a:t>
            </a:r>
          </a:p>
        </p:txBody>
      </p:sp>
    </p:spTree>
    <p:extLst>
      <p:ext uri="{BB962C8B-B14F-4D97-AF65-F5344CB8AC3E}">
        <p14:creationId xmlns:p14="http://schemas.microsoft.com/office/powerpoint/2010/main" val="352157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FFFFFF"/>
      </a:hlink>
      <a:folHlink>
        <a:srgbClr val="FFFFFF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61_TF34357351" id="{F29DF86D-9A7C-418F-9455-86171AF0A978}" vid="{D48B2376-1C0D-446D-B2BF-F6653B017B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3B18BB-C24E-408B-9A12-8848DDD7A30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361ED8-85A0-453F-805C-6D9AF4A72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</Words>
  <Application>Microsoft Office PowerPoint</Application>
  <PresentationFormat>Szélesvásznú</PresentationFormat>
  <Paragraphs>38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Office-téma</vt:lpstr>
      <vt:lpstr>Játékmotor-specifikus optimalizációs technikák Unityhez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Kérdések?</vt:lpstr>
      <vt:lpstr>Bírálói Kérdések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2020-05-23T09:57:35Z</dcterms:created>
  <dcterms:modified xsi:type="dcterms:W3CDTF">2021-01-04T21:47:41Z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